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1"/>
  </p:notesMasterIdLst>
  <p:sldIdLst>
    <p:sldId id="256" r:id="rId3"/>
    <p:sldId id="257" r:id="rId4"/>
    <p:sldId id="258" r:id="rId5"/>
    <p:sldId id="307" r:id="rId6"/>
    <p:sldId id="315" r:id="rId7"/>
    <p:sldId id="261" r:id="rId8"/>
    <p:sldId id="316" r:id="rId9"/>
    <p:sldId id="342" r:id="rId10"/>
    <p:sldId id="343" r:id="rId11"/>
    <p:sldId id="345" r:id="rId12"/>
    <p:sldId id="317" r:id="rId13"/>
    <p:sldId id="3770" r:id="rId14"/>
    <p:sldId id="3769" r:id="rId15"/>
    <p:sldId id="318" r:id="rId16"/>
    <p:sldId id="319" r:id="rId17"/>
    <p:sldId id="320" r:id="rId18"/>
    <p:sldId id="321" r:id="rId19"/>
    <p:sldId id="323" r:id="rId20"/>
    <p:sldId id="322" r:id="rId21"/>
    <p:sldId id="325" r:id="rId22"/>
    <p:sldId id="326" r:id="rId23"/>
    <p:sldId id="327" r:id="rId24"/>
    <p:sldId id="324" r:id="rId25"/>
    <p:sldId id="328" r:id="rId26"/>
    <p:sldId id="329" r:id="rId27"/>
    <p:sldId id="330" r:id="rId28"/>
    <p:sldId id="331" r:id="rId29"/>
    <p:sldId id="332" r:id="rId30"/>
    <p:sldId id="333" r:id="rId31"/>
    <p:sldId id="335" r:id="rId32"/>
    <p:sldId id="346" r:id="rId33"/>
    <p:sldId id="337" r:id="rId34"/>
    <p:sldId id="341" r:id="rId35"/>
    <p:sldId id="334" r:id="rId36"/>
    <p:sldId id="338" r:id="rId37"/>
    <p:sldId id="339" r:id="rId38"/>
    <p:sldId id="278" r:id="rId39"/>
    <p:sldId id="376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6264F5"/>
    <a:srgbClr val="FFFFFF"/>
    <a:srgbClr val="F2F2F2"/>
    <a:srgbClr val="FF7F50"/>
    <a:srgbClr val="2E8B57"/>
    <a:srgbClr val="00853E"/>
    <a:srgbClr val="A5A5A5"/>
    <a:srgbClr val="ED7D3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06" d="100"/>
          <a:sy n="106" d="100"/>
        </p:scale>
        <p:origin x="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38</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6.jpg"/><Relationship Id="rId5" Type="http://schemas.openxmlformats.org/officeDocument/2006/relationships/tags" Target="../tags/tag22.xml"/><Relationship Id="rId10" Type="http://schemas.openxmlformats.org/officeDocument/2006/relationships/image" Target="../media/image3.jpe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1.xml"/><Relationship Id="rId7" Type="http://schemas.openxmlformats.org/officeDocument/2006/relationships/image" Target="../media/image22.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1.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54.xml"/><Relationship Id="rId7" Type="http://schemas.openxmlformats.org/officeDocument/2006/relationships/image" Target="../media/image3.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3.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7.svg"/><Relationship Id="rId4" Type="http://schemas.openxmlformats.org/officeDocument/2006/relationships/image" Target="../media/image27.svg"/><Relationship Id="rId9" Type="http://schemas.openxmlformats.org/officeDocument/2006/relationships/image" Target="../media/image6.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3.jpeg"/><Relationship Id="rId7" Type="http://schemas.openxmlformats.org/officeDocument/2006/relationships/image" Target="../media/image40.png"/><Relationship Id="rId12" Type="http://schemas.openxmlformats.org/officeDocument/2006/relationships/oleObject" Target="../embeddings/oleObject6.bin"/><Relationship Id="rId17" Type="http://schemas.openxmlformats.org/officeDocument/2006/relationships/image" Target="../media/image36.emf"/><Relationship Id="rId2" Type="http://schemas.openxmlformats.org/officeDocument/2006/relationships/slideLayout" Target="../slideLayouts/slideLayout13.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39.png"/><Relationship Id="rId11" Type="http://schemas.openxmlformats.org/officeDocument/2006/relationships/image" Target="../media/image33.emf"/><Relationship Id="rId5" Type="http://schemas.openxmlformats.org/officeDocument/2006/relationships/image" Target="../media/image38.png"/><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image" Target="../media/image37.png"/><Relationship Id="rId9" Type="http://schemas.openxmlformats.org/officeDocument/2006/relationships/image" Target="../media/image32.emf"/><Relationship Id="rId14" Type="http://schemas.openxmlformats.org/officeDocument/2006/relationships/oleObject" Target="../embeddings/oleObject7.bin"/></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emf"/><Relationship Id="rId2" Type="http://schemas.openxmlformats.org/officeDocument/2006/relationships/slideLayout" Target="../slideLayouts/slideLayout13.xml"/><Relationship Id="rId1" Type="http://schemas.openxmlformats.org/officeDocument/2006/relationships/tags" Target="../tags/tag5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8.xml"/><Relationship Id="rId6" Type="http://schemas.openxmlformats.org/officeDocument/2006/relationships/image" Target="../media/image48.png"/><Relationship Id="rId5" Type="http://schemas.openxmlformats.org/officeDocument/2006/relationships/image" Target="../media/image46.jpeg"/><Relationship Id="rId4" Type="http://schemas.openxmlformats.org/officeDocument/2006/relationships/image" Target="../media/image45.jpeg"/></Relationships>
</file>

<file path=ppt/slides/_rels/slide2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1.xml"/><Relationship Id="rId7" Type="http://schemas.openxmlformats.org/officeDocument/2006/relationships/slideLayout" Target="../slideLayouts/slideLayout1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s/_rels/slide29.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3.jpeg"/><Relationship Id="rId5" Type="http://schemas.openxmlformats.org/officeDocument/2006/relationships/tags" Target="../tags/tag69.xml"/><Relationship Id="rId10" Type="http://schemas.openxmlformats.org/officeDocument/2006/relationships/slideLayout" Target="../slideLayouts/slideLayout13.xml"/><Relationship Id="rId4" Type="http://schemas.openxmlformats.org/officeDocument/2006/relationships/tags" Target="../tags/tag68.xml"/><Relationship Id="rId9" Type="http://schemas.openxmlformats.org/officeDocument/2006/relationships/tags" Target="../tags/tag7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76.xml"/><Relationship Id="rId7" Type="http://schemas.openxmlformats.org/officeDocument/2006/relationships/image" Target="../media/image4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2.png"/><Relationship Id="rId4" Type="http://schemas.openxmlformats.org/officeDocument/2006/relationships/tags" Target="../tags/tag77.xml"/><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5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1.xml"/></Relationships>
</file>

<file path=ppt/slides/_rels/slide32.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5.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86.xml"/><Relationship Id="rId5" Type="http://schemas.openxmlformats.org/officeDocument/2006/relationships/image" Target="../media/image56.png"/><Relationship Id="rId4" Type="http://schemas.openxmlformats.org/officeDocument/2006/relationships/image" Target="../media/image55.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57.jpe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58.png"/><Relationship Id="rId4" Type="http://schemas.openxmlformats.org/officeDocument/2006/relationships/image" Target="../media/image3.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extLst>
      <p:ext uri="{BB962C8B-B14F-4D97-AF65-F5344CB8AC3E}">
        <p14:creationId xmlns:p14="http://schemas.microsoft.com/office/powerpoint/2010/main" val="3189111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49829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grpSp>
      <p:grpSp>
        <p:nvGrpSpPr>
          <p:cNvPr id="9" name="组合 8"/>
          <p:cNvGrpSpPr/>
          <p:nvPr/>
        </p:nvGrpSpPr>
        <p:grpSpPr>
          <a:xfrm>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6729413" y="1571241"/>
            <a:ext cx="5071479" cy="4968864"/>
            <a:chOff x="3254" y="2080"/>
            <a:chExt cx="5995" cy="4782"/>
          </a:xfrm>
        </p:grpSpPr>
        <p:sp>
          <p:nvSpPr>
            <p:cNvPr id="28" name="矩形 27"/>
            <p:cNvSpPr/>
            <p:nvPr/>
          </p:nvSpPr>
          <p:spPr>
            <a:xfrm>
              <a:off x="3254" y="2080"/>
              <a:ext cx="5980" cy="626"/>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3270" y="2218"/>
              <a:ext cx="5979" cy="567"/>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3254" y="2706"/>
              <a:ext cx="5979" cy="415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36504" y="2249858"/>
            <a:ext cx="5057941" cy="1783916"/>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86323" y="6380870"/>
            <a:ext cx="151684" cy="5828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54071" y="6243892"/>
            <a:ext cx="641002"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65446" y="6392488"/>
            <a:ext cx="151684" cy="58288"/>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0642" y="6241216"/>
            <a:ext cx="931406"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0171" y="4501939"/>
            <a:ext cx="486000" cy="40383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2303"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77949"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54071"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53496" y="556243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03321" y="560658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2369" y="5109519"/>
            <a:ext cx="155448"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094435"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56740"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隐私保护机制（</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617410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156"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18080"/>
            <a:ext cx="4557395" cy="36601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6398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47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47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47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47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47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rcRect/>
          <a:stretch/>
        </p:blipFill>
        <p:spPr>
          <a:xfrm>
            <a:off x="7603490" y="2482509"/>
            <a:ext cx="4328795" cy="2328592"/>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t>协调方生成同态加密密钥对，分发公钥给</a:t>
            </a:r>
            <a:r>
              <a:rPr lang="en-US" altLang="zh-CN" sz="1600" dirty="0"/>
              <a:t>A</a:t>
            </a:r>
            <a:r>
              <a:rPr lang="zh-CN" altLang="en-US" sz="1600" dirty="0"/>
              <a:t>、</a:t>
            </a:r>
            <a:r>
              <a:rPr lang="en-US" altLang="zh-CN" sz="1600" dirty="0"/>
              <a:t>B</a:t>
            </a:r>
            <a:r>
              <a:rPr lang="zh-CN" altLang="en-US" sz="1600" dirty="0"/>
              <a:t>方</a:t>
            </a:r>
          </a:p>
          <a:p>
            <a:pPr marL="285750" indent="-285750">
              <a:lnSpc>
                <a:spcPct val="160000"/>
              </a:lnSpc>
              <a:buFont typeface="Arial" panose="020B0604020202020204" pitchFamily="34" charset="0"/>
              <a:buChar char="•"/>
            </a:pPr>
            <a:r>
              <a:rPr lang="zh-CN" altLang="en-US" sz="1600" dirty="0"/>
              <a:t>计算特征秩向量并进行加密传输</a:t>
            </a:r>
          </a:p>
          <a:p>
            <a:pPr marL="285750" indent="-285750">
              <a:lnSpc>
                <a:spcPct val="160000"/>
              </a:lnSpc>
              <a:buFont typeface="Arial" panose="020B0604020202020204" pitchFamily="34" charset="0"/>
              <a:buChar char="•"/>
            </a:pPr>
            <a:r>
              <a:rPr lang="en-US" altLang="zh-CN" sz="1600" dirty="0"/>
              <a:t>B</a:t>
            </a:r>
            <a:r>
              <a:rPr lang="zh-CN" altLang="en-US" sz="1600" dirty="0"/>
              <a:t>方计算加密秩差，协调方解密后计算</a:t>
            </a:r>
            <a:r>
              <a:rPr lang="en-US" altLang="zh-CN" sz="1600" dirty="0"/>
              <a:t>Spearman</a:t>
            </a:r>
            <a:r>
              <a:rPr lang="zh-CN" altLang="en-US" sz="1600" dirty="0"/>
              <a:t>相关系数</a:t>
            </a:r>
          </a:p>
          <a:p>
            <a:pPr marL="285750" indent="-285750">
              <a:lnSpc>
                <a:spcPct val="160000"/>
              </a:lnSpc>
              <a:buFont typeface="Arial" panose="020B0604020202020204" pitchFamily="34" charset="0"/>
              <a:buChar char="•"/>
            </a:pPr>
            <a:r>
              <a:rPr lang="zh-CN" altLang="en-US" sz="1600" dirty="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dirty="0">
                          <a:solidFill>
                            <a:srgbClr val="000000"/>
                          </a:solidFill>
                          <a:latin typeface="宋体" panose="02010600030101010101" pitchFamily="2" charset="-122"/>
                          <a:ea typeface="宋体" panose="02010600030101010101" pitchFamily="2" charset="-122"/>
                        </a:rPr>
                        <a:t>算法</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4-2 VFPU-M </a:t>
                      </a:r>
                      <a:r>
                        <a:rPr lang="zh-CN" sz="1000" dirty="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dirty="0">
                          <a:solidFill>
                            <a:srgbClr val="000000"/>
                          </a:solidFill>
                          <a:latin typeface="宋体" panose="02010600030101010101" pitchFamily="2" charset="-122"/>
                          <a:ea typeface="宋体" panose="02010600030101010101" pitchFamily="2" charset="-122"/>
                        </a:rPr>
                        <a:t>输入</a:t>
                      </a:r>
                      <a:r>
                        <a:rPr lang="en-US" altLang="zh-CN" sz="1000" b="1"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n</a:t>
                      </a:r>
                      <a:r>
                        <a:rPr lang="en-US" altLang="zh-CN" sz="800" dirty="0">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zh-CN" sz="1000" dirty="0">
                          <a:solidFill>
                            <a:srgbClr val="000000"/>
                          </a:solidFill>
                          <a:latin typeface="宋体" panose="02010600030101010101" pitchFamily="2" charset="-122"/>
                          <a:ea typeface="宋体" panose="02010600030101010101" pitchFamily="2" charset="-122"/>
                        </a:rPr>
                        <a:t>参与方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A </a:t>
                      </a:r>
                      <a:r>
                        <a:rPr lang="zh-CN" sz="1000" dirty="0">
                          <a:solidFill>
                            <a:srgbClr val="000000"/>
                          </a:solidFill>
                          <a:latin typeface="宋体" panose="02010600030101010101" pitchFamily="2" charset="-122"/>
                          <a:ea typeface="宋体" panose="02010600030101010101" pitchFamily="2" charset="-122"/>
                        </a:rPr>
                        <a:t>的对齐</a:t>
                      </a:r>
                      <a:r>
                        <a:rPr lang="en-US" altLang="zh-CN" sz="1000" dirty="0">
                          <a:solidFill>
                            <a:srgbClr val="000000"/>
                          </a:solidFill>
                          <a:latin typeface="Times New Roman" panose="02020603050405020304"/>
                          <a:ea typeface="Times New Roman" panose="02020603050405020304"/>
                        </a:rPr>
                        <a:t>/</a:t>
                      </a:r>
                      <a:r>
                        <a:rPr lang="zh-CN" sz="1000" dirty="0">
                          <a:solidFill>
                            <a:srgbClr val="000000"/>
                          </a:solidFill>
                          <a:latin typeface="宋体" panose="02010600030101010101" pitchFamily="2" charset="-122"/>
                          <a:ea typeface="宋体" panose="02010600030101010101" pitchFamily="2" charset="-122"/>
                        </a:rPr>
                        <a:t>非对齐数据</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a</a:t>
                      </a:r>
                      <a:r>
                        <a:rPr lang="en-US" altLang="zh-CN" sz="800" dirty="0">
                          <a:solidFill>
                            <a:srgbClr val="000000"/>
                          </a:solidFill>
                          <a:latin typeface="宋体" panose="02010600030101010101" pitchFamily="2" charset="-122"/>
                          <a:ea typeface="宋体" panose="02010600030101010101" pitchFamily="2" charset="-122"/>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n</a:t>
                      </a:r>
                      <a:r>
                        <a:rPr lang="en-US" altLang="zh-CN" sz="800" dirty="0">
                          <a:solidFill>
                            <a:srgbClr val="000000"/>
                          </a:solidFill>
                          <a:latin typeface="宋体" panose="02010600030101010101" pitchFamily="2" charset="-122"/>
                          <a:ea typeface="宋体" panose="02010600030101010101" pitchFamily="2" charset="-122"/>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zh-CN" sz="1000" dirty="0">
                          <a:solidFill>
                            <a:srgbClr val="000000"/>
                          </a:solidFill>
                          <a:latin typeface="宋体" panose="02010600030101010101" pitchFamily="2" charset="-122"/>
                          <a:ea typeface="宋体" panose="02010600030101010101" pitchFamily="2" charset="-122"/>
                        </a:rPr>
                        <a:t>参与方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000" dirty="0">
                          <a:solidFill>
                            <a:srgbClr val="000000"/>
                          </a:solidFill>
                          <a:latin typeface="Times New Roman" panose="02020603050405020304"/>
                          <a:ea typeface="Times New Roman" panose="02020603050405020304"/>
                        </a:rPr>
                        <a:t>B </a:t>
                      </a:r>
                      <a:r>
                        <a:rPr lang="zh-CN" sz="1000" dirty="0">
                          <a:solidFill>
                            <a:srgbClr val="000000"/>
                          </a:solidFill>
                          <a:latin typeface="宋体" panose="02010600030101010101" pitchFamily="2" charset="-122"/>
                          <a:ea typeface="宋体" panose="02010600030101010101" pitchFamily="2" charset="-122"/>
                        </a:rPr>
                        <a:t>的对齐</a:t>
                      </a:r>
                      <a:r>
                        <a:rPr lang="en-US" altLang="zh-CN" sz="1000" dirty="0">
                          <a:solidFill>
                            <a:srgbClr val="000000"/>
                          </a:solidFill>
                          <a:latin typeface="Times New Roman" panose="02020603050405020304"/>
                          <a:ea typeface="Times New Roman" panose="02020603050405020304"/>
                        </a:rPr>
                        <a:t>/</a:t>
                      </a:r>
                      <a:r>
                        <a:rPr lang="zh-CN" sz="1000" dirty="0">
                          <a:solidFill>
                            <a:srgbClr val="000000"/>
                          </a:solidFill>
                          <a:latin typeface="宋体" panose="02010600030101010101" pitchFamily="2" charset="-122"/>
                          <a:ea typeface="宋体" panose="02010600030101010101" pitchFamily="2" charset="-122"/>
                        </a:rPr>
                        <a:t>非对齐数据</a:t>
                      </a:r>
                      <a:r>
                        <a:rPr lang="en-US" altLang="zh-CN" sz="1000" dirty="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dirty="0">
                          <a:solidFill>
                            <a:srgbClr val="000000"/>
                          </a:solidFill>
                          <a:latin typeface="Times New Roman" panose="02020603050405020304"/>
                          <a:ea typeface="Times New Roman" panose="02020603050405020304"/>
                        </a:rPr>
                        <a:t>y: </a:t>
                      </a:r>
                      <a:r>
                        <a:rPr lang="zh-CN" sz="1000" dirty="0">
                          <a:solidFill>
                            <a:srgbClr val="000000"/>
                          </a:solidFill>
                          <a:latin typeface="宋体" panose="02010600030101010101" pitchFamily="2" charset="-122"/>
                          <a:ea typeface="宋体" panose="02010600030101010101" pitchFamily="2" charset="-122"/>
                        </a:rPr>
                        <a:t>标签</a:t>
                      </a:r>
                      <a:r>
                        <a:rPr lang="en-US" altLang="zh-CN" sz="1000" dirty="0">
                          <a:solidFill>
                            <a:srgbClr val="000000"/>
                          </a:solidFill>
                          <a:latin typeface="Times New Roman" panose="02020603050405020304"/>
                          <a:ea typeface="Times New Roman" panose="02020603050405020304"/>
                        </a:rPr>
                        <a:t>;α: </a:t>
                      </a:r>
                      <a:r>
                        <a:rPr lang="zh-CN" sz="1000" dirty="0">
                          <a:solidFill>
                            <a:srgbClr val="000000"/>
                          </a:solidFill>
                          <a:latin typeface="宋体" panose="02010600030101010101" pitchFamily="2" charset="-122"/>
                          <a:ea typeface="宋体" panose="02010600030101010101" pitchFamily="2" charset="-122"/>
                        </a:rPr>
                        <a:t>置信度阈值</a:t>
                      </a:r>
                      <a:r>
                        <a:rPr lang="en-US" altLang="zh-CN" sz="1000" dirty="0">
                          <a:solidFill>
                            <a:srgbClr val="000000"/>
                          </a:solidFill>
                          <a:latin typeface="Times New Roman" panose="02020603050405020304"/>
                          <a:ea typeface="Times New Roman" panose="02020603050405020304"/>
                        </a:rPr>
                        <a:t>; T: </a:t>
                      </a:r>
                      <a:r>
                        <a:rPr lang="zh-CN" sz="1000" dirty="0">
                          <a:solidFill>
                            <a:srgbClr val="000000"/>
                          </a:solidFill>
                          <a:latin typeface="宋体" panose="02010600030101010101" pitchFamily="2" charset="-122"/>
                          <a:ea typeface="宋体" panose="02010600030101010101" pitchFamily="2" charset="-122"/>
                        </a:rPr>
                        <a:t>迭代次数</a:t>
                      </a:r>
                      <a:r>
                        <a:rPr lang="en-US" altLang="zh-CN" sz="1000" dirty="0">
                          <a:solidFill>
                            <a:srgbClr val="000000"/>
                          </a:solidFill>
                          <a:latin typeface="Times New Roman" panose="02020603050405020304"/>
                          <a:ea typeface="Times New Roman" panose="02020603050405020304"/>
                        </a:rPr>
                        <a:t>; k: </a:t>
                      </a:r>
                      <a:r>
                        <a:rPr lang="zh-CN" sz="1000" dirty="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dirty="0">
                          <a:solidFill>
                            <a:srgbClr val="000000"/>
                          </a:solidFill>
                          <a:latin typeface="宋体" panose="02010600030101010101" pitchFamily="2" charset="-122"/>
                          <a:ea typeface="宋体" panose="02010600030101010101" pitchFamily="2" charset="-122"/>
                        </a:rPr>
                        <a:t>输出</a:t>
                      </a:r>
                      <a:r>
                        <a:rPr lang="en-US" altLang="zh-CN" sz="1000" b="1" dirty="0">
                          <a:solidFill>
                            <a:srgbClr val="000000"/>
                          </a:solidFill>
                          <a:latin typeface="Times New Roman" panose="02020603050405020304"/>
                          <a:ea typeface="Times New Roman" panose="02020603050405020304"/>
                        </a:rPr>
                        <a:t>: </a:t>
                      </a:r>
                      <a:r>
                        <a:rPr lang="en-US" altLang="zh-CN" sz="1000" b="1" dirty="0" err="1">
                          <a:solidFill>
                            <a:srgbClr val="000000"/>
                          </a:solidFill>
                          <a:latin typeface="Times New Roman" panose="02020603050405020304"/>
                          <a:ea typeface="Times New Roman" panose="02020603050405020304"/>
                        </a:rPr>
                        <a:t>y</a:t>
                      </a:r>
                      <a:r>
                        <a:rPr lang="en-US" altLang="zh-CN" sz="800" dirty="0" err="1">
                          <a:solidFill>
                            <a:srgbClr val="000000"/>
                          </a:solidFill>
                          <a:latin typeface="Times New Roman" panose="02020603050405020304"/>
                          <a:ea typeface="Times New Roman" panose="02020603050405020304"/>
                        </a:rPr>
                        <a:t>pseudo</a:t>
                      </a:r>
                      <a:endParaRPr lang="en-US" altLang="zh-CN" sz="800" dirty="0">
                        <a:solidFill>
                          <a:srgbClr val="000000"/>
                        </a:solidFill>
                        <a:latin typeface="Times New Roman" panose="02020603050405020304"/>
                        <a:ea typeface="Times New Roman" panose="02020603050405020304"/>
                      </a:endParaRPr>
                    </a:p>
                    <a:p>
                      <a:pPr marL="91440" indent="0" algn="l" eaLnBrk="0" fontAlgn="base">
                        <a:lnSpc>
                          <a:spcPts val="1600"/>
                        </a:lnSpc>
                        <a:spcBef>
                          <a:spcPts val="500"/>
                        </a:spcBef>
                        <a:spcAft>
                          <a:spcPct val="0"/>
                        </a:spcAft>
                      </a:pPr>
                      <a:r>
                        <a:rPr lang="en-US" altLang="zh-CN" sz="1000" dirty="0">
                          <a:solidFill>
                            <a:srgbClr val="000000"/>
                          </a:solidFill>
                          <a:latin typeface="Times New Roman" panose="02020603050405020304"/>
                          <a:ea typeface="Times New Roman" panose="02020603050405020304"/>
                        </a:rPr>
                        <a:t>1: </a:t>
                      </a:r>
                      <a:r>
                        <a:rPr lang="en-US" altLang="zh-CN" sz="1000" dirty="0">
                          <a:solidFill>
                            <a:srgbClr val="000000"/>
                          </a:solidFill>
                          <a:latin typeface="MS Gothic" panose="020B0609070205080204" charset="-128"/>
                          <a:ea typeface="MS Gothic" panose="020B0609070205080204" charset="-128"/>
                        </a:rPr>
                        <a:t>D</a:t>
                      </a:r>
                      <a:r>
                        <a:rPr lang="en-US" altLang="zh-CN" sz="800" dirty="0">
                          <a:solidFill>
                            <a:srgbClr val="000000"/>
                          </a:solidFill>
                          <a:latin typeface="Times New Roman" panose="02020603050405020304"/>
                          <a:ea typeface="Times New Roman" panose="02020603050405020304"/>
                        </a:rPr>
                        <a:t>L</a:t>
                      </a:r>
                      <a:r>
                        <a:rPr lang="en-US" altLang="zh-CN" sz="8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0</a:t>
                      </a:r>
                      <a:r>
                        <a:rPr lang="en-US" altLang="zh-CN" sz="800" dirty="0">
                          <a:solidFill>
                            <a:srgbClr val="000000"/>
                          </a:solidFill>
                          <a:latin typeface="MS Gothic" panose="020B0609070205080204" charset="-128"/>
                          <a:ea typeface="MS Gothic" panose="020B0609070205080204" charset="-128"/>
                        </a:rPr>
                        <a:t>) </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a</a:t>
                      </a:r>
                      <a:r>
                        <a:rPr lang="en-US" altLang="zh-CN" sz="1100" dirty="0">
                          <a:solidFill>
                            <a:srgbClr val="000000"/>
                          </a:solidFill>
                          <a:latin typeface="Arial" panose="020B0604020202020204"/>
                          <a:ea typeface="Arial" panose="020B0604020202020204"/>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a</a:t>
                      </a:r>
                      <a:r>
                        <a:rPr lang="en-US" altLang="zh-CN" sz="1100" dirty="0">
                          <a:solidFill>
                            <a:srgbClr val="000000"/>
                          </a:solidFill>
                          <a:latin typeface="Arial" panose="020B0604020202020204"/>
                          <a:ea typeface="Arial" panose="020B0604020202020204"/>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y</a:t>
                      </a:r>
                      <a:r>
                        <a:rPr lang="en-US" altLang="zh-CN" sz="1000" dirty="0">
                          <a:solidFill>
                            <a:srgbClr val="000000"/>
                          </a:solidFill>
                          <a:latin typeface="MS Gothic" panose="020B0609070205080204" charset="-128"/>
                          <a:ea typeface="MS Gothic" panose="020B0609070205080204" charset="-128"/>
                        </a:rPr>
                        <a:t>}</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D</a:t>
                      </a:r>
                      <a:r>
                        <a:rPr lang="en-US" altLang="zh-CN" sz="800" dirty="0">
                          <a:solidFill>
                            <a:srgbClr val="000000"/>
                          </a:solidFill>
                          <a:latin typeface="Times New Roman" panose="02020603050405020304"/>
                          <a:ea typeface="Times New Roman" panose="02020603050405020304"/>
                        </a:rPr>
                        <a:t>u</a:t>
                      </a:r>
                      <a:r>
                        <a:rPr lang="en-US" altLang="zh-CN" sz="8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0</a:t>
                      </a:r>
                      <a:r>
                        <a:rPr lang="en-US" altLang="zh-CN" sz="800" dirty="0">
                          <a:solidFill>
                            <a:srgbClr val="000000"/>
                          </a:solidFill>
                          <a:latin typeface="MS Gothic" panose="020B0609070205080204" charset="-128"/>
                          <a:ea typeface="MS Gothic" panose="020B0609070205080204" charset="-128"/>
                        </a:rPr>
                        <a:t>) </a:t>
                      </a:r>
                      <a:r>
                        <a:rPr lang="en-US" altLang="zh-CN" sz="1000" dirty="0">
                          <a:solidFill>
                            <a:srgbClr val="000000"/>
                          </a:solidFill>
                          <a:latin typeface="Times New Roman" panose="02020603050405020304"/>
                          <a:ea typeface="Times New Roman" panose="02020603050405020304"/>
                        </a:rPr>
                        <a:t>= </a:t>
                      </a:r>
                      <a:r>
                        <a:rPr lang="en-US" altLang="zh-CN" sz="1000" dirty="0">
                          <a:solidFill>
                            <a:srgbClr val="000000"/>
                          </a:solidFill>
                          <a:latin typeface="MS Gothic" panose="020B0609070205080204" charset="-128"/>
                          <a:ea typeface="MS Gothic" panose="020B0609070205080204" charset="-128"/>
                        </a:rPr>
                        <a:t>{</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n</a:t>
                      </a:r>
                      <a:r>
                        <a:rPr lang="en-US" altLang="zh-CN" sz="1100" dirty="0">
                          <a:solidFill>
                            <a:srgbClr val="000000"/>
                          </a:solidFill>
                          <a:latin typeface="Arial" panose="020B0604020202020204"/>
                          <a:ea typeface="Arial" panose="020B0604020202020204"/>
                        </a:rPr>
                        <a:t>(A)</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x</a:t>
                      </a:r>
                      <a:r>
                        <a:rPr lang="en-US" altLang="zh-CN" sz="1100" dirty="0" err="1">
                          <a:solidFill>
                            <a:srgbClr val="000000"/>
                          </a:solidFill>
                          <a:latin typeface="Arial" panose="020B0604020202020204"/>
                          <a:ea typeface="Arial" panose="020B0604020202020204"/>
                        </a:rPr>
                        <a:t>n</a:t>
                      </a:r>
                      <a:r>
                        <a:rPr lang="en-US" altLang="zh-CN" sz="1100" dirty="0">
                          <a:solidFill>
                            <a:srgbClr val="000000"/>
                          </a:solidFill>
                          <a:latin typeface="Arial" panose="020B0604020202020204"/>
                          <a:ea typeface="Arial" panose="020B0604020202020204"/>
                        </a:rPr>
                        <a:t>(B)</a:t>
                      </a:r>
                      <a:r>
                        <a:rPr lang="en-US" altLang="zh-CN" sz="800" dirty="0">
                          <a:solidFill>
                            <a:srgbClr val="000000"/>
                          </a:solidFill>
                          <a:latin typeface="Times New Roman" panose="02020603050405020304"/>
                          <a:ea typeface="Times New Roman" panose="02020603050405020304"/>
                        </a:rPr>
                        <a:t>l </a:t>
                      </a:r>
                      <a:r>
                        <a:rPr lang="en-US" altLang="zh-CN" sz="1000" dirty="0">
                          <a:solidFill>
                            <a:srgbClr val="000000"/>
                          </a:solidFill>
                          <a:latin typeface="MS Gothic" panose="020B0609070205080204" charset="-128"/>
                          <a:ea typeface="MS Gothic" panose="020B0609070205080204" charset="-128"/>
                        </a:rPr>
                        <a:t>}</a:t>
                      </a:r>
                      <a:endParaRPr lang="zh-CN" sz="1000" dirty="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dirty="0">
                          <a:solidFill>
                            <a:srgbClr val="000000"/>
                          </a:solidFill>
                          <a:latin typeface="Times New Roman" panose="02020603050405020304"/>
                          <a:ea typeface="Times New Roman" panose="02020603050405020304"/>
                        </a:rPr>
                        <a:t>4:    </a:t>
                      </a:r>
                      <a:r>
                        <a:rPr lang="zh-CN" sz="1000" dirty="0">
                          <a:solidFill>
                            <a:srgbClr val="000000"/>
                          </a:solidFill>
                          <a:latin typeface="宋体" panose="02010600030101010101" pitchFamily="2" charset="-122"/>
                          <a:ea typeface="宋体" panose="02010600030101010101" pitchFamily="2" charset="-122"/>
                        </a:rPr>
                        <a:t>对</a:t>
                      </a:r>
                      <a:r>
                        <a:rPr lang="zh-CN" altLang="en-US" sz="1000" dirty="0">
                          <a:solidFill>
                            <a:srgbClr val="000000"/>
                          </a:solidFill>
                          <a:latin typeface="宋体" panose="02010600030101010101" pitchFamily="2" charset="-122"/>
                          <a:ea typeface="宋体" panose="02010600030101010101" pitchFamily="2" charset="-122"/>
                        </a:rPr>
                        <a:t> </a:t>
                      </a:r>
                      <a:r>
                        <a:rPr lang="en-US" altLang="zh-CN" sz="1900" dirty="0">
                          <a:solidFill>
                            <a:srgbClr val="000000"/>
                          </a:solidFill>
                          <a:latin typeface="MS Gothic" panose="020B0609070205080204" charset="-128"/>
                          <a:ea typeface="MS Gothic" panose="020B0609070205080204" charset="-128"/>
                        </a:rPr>
                        <a:t>∀(</a:t>
                      </a:r>
                      <a:r>
                        <a:rPr lang="en-US" altLang="zh-CN" sz="1000" b="1"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j</a:t>
                      </a:r>
                      <a:r>
                        <a:rPr lang="en-US" altLang="zh-CN" sz="800" dirty="0">
                          <a:solidFill>
                            <a:srgbClr val="000000"/>
                          </a:solidFill>
                          <a:latin typeface="宋体" panose="02010600030101010101" pitchFamily="2" charset="-122"/>
                          <a:ea typeface="宋体" panose="02010600030101010101" pitchFamily="2" charset="-122"/>
                        </a:rPr>
                        <a:t>(A)</a:t>
                      </a:r>
                      <a:r>
                        <a:rPr lang="en-US" altLang="zh-CN" sz="1000" dirty="0">
                          <a:solidFill>
                            <a:srgbClr val="000000"/>
                          </a:solidFill>
                          <a:latin typeface="Times New Roman" panose="02020603050405020304"/>
                          <a:ea typeface="Times New Roman" panose="02020603050405020304"/>
                        </a:rPr>
                        <a:t> , </a:t>
                      </a:r>
                      <a:r>
                        <a:rPr lang="en-US" altLang="zh-CN" sz="1000" b="1" dirty="0" err="1">
                          <a:solidFill>
                            <a:srgbClr val="000000"/>
                          </a:solidFill>
                          <a:latin typeface="Times New Roman" panose="02020603050405020304"/>
                          <a:ea typeface="Times New Roman" panose="02020603050405020304"/>
                        </a:rPr>
                        <a:t>x</a:t>
                      </a:r>
                      <a:r>
                        <a:rPr lang="en-US" altLang="zh-CN" sz="800" dirty="0" err="1">
                          <a:solidFill>
                            <a:srgbClr val="000000"/>
                          </a:solidFill>
                          <a:latin typeface="宋体" panose="02010600030101010101" pitchFamily="2" charset="-122"/>
                          <a:ea typeface="宋体" panose="02010600030101010101" pitchFamily="2" charset="-122"/>
                        </a:rPr>
                        <a:t>j</a:t>
                      </a:r>
                      <a:r>
                        <a:rPr lang="en-US" altLang="zh-CN" sz="800" dirty="0">
                          <a:solidFill>
                            <a:srgbClr val="000000"/>
                          </a:solidFill>
                          <a:latin typeface="宋体" panose="02010600030101010101" pitchFamily="2" charset="-122"/>
                          <a:ea typeface="宋体" panose="02010600030101010101" pitchFamily="2" charset="-122"/>
                        </a:rPr>
                        <a:t>(B)</a:t>
                      </a:r>
                      <a:r>
                        <a:rPr lang="en-US" altLang="zh-CN" sz="1900" dirty="0">
                          <a:solidFill>
                            <a:srgbClr val="000000"/>
                          </a:solidFill>
                          <a:latin typeface="MS Gothic" panose="020B0609070205080204" charset="-128"/>
                          <a:ea typeface="MS Gothic" panose="020B0609070205080204" charset="-128"/>
                        </a:rPr>
                        <a:t>) ∈ D</a:t>
                      </a:r>
                      <a:r>
                        <a:rPr lang="en-US" altLang="zh-CN" sz="800" dirty="0">
                          <a:solidFill>
                            <a:srgbClr val="000000"/>
                          </a:solidFill>
                          <a:latin typeface="Times New Roman" panose="02020603050405020304"/>
                          <a:ea typeface="Times New Roman" panose="02020603050405020304"/>
                        </a:rPr>
                        <a:t>u</a:t>
                      </a:r>
                      <a:r>
                        <a:rPr lang="en-US" altLang="zh-CN" sz="1400" dirty="0">
                          <a:solidFill>
                            <a:srgbClr val="000000"/>
                          </a:solidFill>
                          <a:latin typeface="MS Gothic" panose="020B0609070205080204" charset="-128"/>
                          <a:ea typeface="MS Gothic" panose="020B0609070205080204" charset="-128"/>
                        </a:rPr>
                        <a:t>(</a:t>
                      </a:r>
                      <a:r>
                        <a:rPr lang="en-US" altLang="zh-CN" sz="800" dirty="0">
                          <a:solidFill>
                            <a:srgbClr val="000000"/>
                          </a:solidFill>
                          <a:latin typeface="Times New Roman" panose="02020603050405020304"/>
                          <a:ea typeface="Times New Roman" panose="02020603050405020304"/>
                        </a:rPr>
                        <a:t>t</a:t>
                      </a:r>
                      <a:r>
                        <a:rPr lang="en-US" altLang="zh-CN" sz="1400" dirty="0">
                          <a:solidFill>
                            <a:srgbClr val="000000"/>
                          </a:solidFill>
                          <a:latin typeface="MS Gothic" panose="020B0609070205080204" charset="-128"/>
                          <a:ea typeface="MS Gothic" panose="020B0609070205080204" charset="-128"/>
                        </a:rPr>
                        <a:t>)</a:t>
                      </a:r>
                      <a:r>
                        <a:rPr lang="zh-CN" sz="1000" dirty="0">
                          <a:solidFill>
                            <a:srgbClr val="000000"/>
                          </a:solidFill>
                          <a:latin typeface="宋体" panose="02010600030101010101" pitchFamily="2" charset="-122"/>
                          <a:ea typeface="宋体" panose="02010600030101010101" pitchFamily="2" charset="-122"/>
                        </a:rPr>
                        <a:t>，计算置信度</a:t>
                      </a:r>
                      <a:r>
                        <a:rPr lang="en-US" altLang="zh-CN" sz="1200" dirty="0">
                          <a:solidFill>
                            <a:srgbClr val="000000"/>
                          </a:solidFill>
                          <a:latin typeface="Times New Roman" panose="02020603050405020304"/>
                          <a:ea typeface="Times New Roman" panose="02020603050405020304"/>
                        </a:rPr>
                        <a:t>: </a:t>
                      </a:r>
                      <a:r>
                        <a:rPr lang="en-US" altLang="zh-CN" sz="1000" dirty="0" err="1">
                          <a:solidFill>
                            <a:srgbClr val="000000"/>
                          </a:solidFill>
                          <a:latin typeface="Times New Roman" panose="02020603050405020304"/>
                          <a:ea typeface="Times New Roman" panose="02020603050405020304"/>
                        </a:rPr>
                        <a:t>s</a:t>
                      </a:r>
                      <a:r>
                        <a:rPr lang="en-US" altLang="zh-CN" sz="800" dirty="0" err="1">
                          <a:solidFill>
                            <a:srgbClr val="000000"/>
                          </a:solidFill>
                          <a:latin typeface="Times New Roman" panose="02020603050405020304"/>
                          <a:ea typeface="Times New Roman" panose="02020603050405020304"/>
                        </a:rPr>
                        <a:t>j</a:t>
                      </a:r>
                      <a:r>
                        <a:rPr lang="en-US" altLang="zh-CN" sz="800" dirty="0">
                          <a:solidFill>
                            <a:srgbClr val="000000"/>
                          </a:solidFill>
                          <a:latin typeface="Times New Roman" panose="02020603050405020304"/>
                          <a:ea typeface="Times New Roman" panose="02020603050405020304"/>
                        </a:rPr>
                        <a:t>  </a:t>
                      </a:r>
                      <a:r>
                        <a:rPr lang="en-US" altLang="zh-CN" sz="1200" dirty="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dirty="0">
                          <a:solidFill>
                            <a:srgbClr val="000000"/>
                          </a:solidFill>
                          <a:latin typeface="Times New Roman" panose="02020603050405020304"/>
                          <a:ea typeface="Times New Roman" panose="02020603050405020304"/>
                        </a:rPr>
                        <a:t>11: </a:t>
                      </a:r>
                      <a:r>
                        <a:rPr lang="en-US" altLang="zh-CN" sz="1000" b="1" dirty="0">
                          <a:solidFill>
                            <a:srgbClr val="000000"/>
                          </a:solidFill>
                          <a:latin typeface="Times New Roman" panose="02020603050405020304"/>
                          <a:ea typeface="Times New Roman" panose="02020603050405020304"/>
                        </a:rPr>
                        <a:t>return </a:t>
                      </a:r>
                      <a:r>
                        <a:rPr lang="en-US" altLang="zh-CN" sz="1000" b="1" dirty="0" err="1">
                          <a:solidFill>
                            <a:srgbClr val="000000"/>
                          </a:solidFill>
                          <a:latin typeface="Times New Roman" panose="02020603050405020304"/>
                          <a:ea typeface="Times New Roman" panose="02020603050405020304"/>
                        </a:rPr>
                        <a:t>y</a:t>
                      </a:r>
                      <a:r>
                        <a:rPr lang="en-US" altLang="zh-CN" sz="800" dirty="0" err="1">
                          <a:solidFill>
                            <a:srgbClr val="000000"/>
                          </a:solidFill>
                          <a:latin typeface="Times New Roman" panose="02020603050405020304"/>
                          <a:ea typeface="Times New Roman" panose="02020603050405020304"/>
                        </a:rPr>
                        <a:t>pseudo</a:t>
                      </a:r>
                      <a:endParaRPr lang="en-US" altLang="zh-CN" sz="800" dirty="0">
                        <a:solidFill>
                          <a:srgbClr val="000000"/>
                        </a:solidFill>
                        <a:latin typeface="Times New Roman" panose="02020603050405020304"/>
                        <a:ea typeface="Times New Roman" panose="02020603050405020304"/>
                      </a:endParaRP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1408538507"/>
              </p:ext>
            </p:extLst>
          </p:nvPr>
        </p:nvGraphicFramePr>
        <p:xfrm>
          <a:off x="5157445" y="40351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1076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39718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00076"/>
            <a:ext cx="9224010" cy="2164268"/>
          </a:xfrm>
          <a:prstGeom prst="rect">
            <a:avLst/>
          </a:prstGeom>
        </p:spPr>
      </p:pic>
    </p:spTree>
    <p:extLst>
      <p:ext uri="{BB962C8B-B14F-4D97-AF65-F5344CB8AC3E}">
        <p14:creationId xmlns:p14="http://schemas.microsoft.com/office/powerpoint/2010/main" val="1635727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941185" y="2590800"/>
            <a:ext cx="4516772" cy="33663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37</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297"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298"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WPP_GENERATEPICTURE" val="1"/>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821</TotalTime>
  <Words>4353</Words>
  <Application>Microsoft Office PowerPoint</Application>
  <PresentationFormat>宽屏</PresentationFormat>
  <Paragraphs>521</Paragraphs>
  <Slides>38</Slides>
  <Notes>1</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38</vt:i4>
      </vt:variant>
    </vt:vector>
  </HeadingPairs>
  <TitlesOfParts>
    <vt:vector size="58"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655</cp:revision>
  <dcterms:created xsi:type="dcterms:W3CDTF">2023-05-11T12:03:00Z</dcterms:created>
  <dcterms:modified xsi:type="dcterms:W3CDTF">2025-05-15T09:21:41Z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